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9" r:id="rId8"/>
    <p:sldId id="264" r:id="rId9"/>
    <p:sldId id="265" r:id="rId10"/>
    <p:sldId id="261" r:id="rId11"/>
    <p:sldId id="262" r:id="rId12"/>
    <p:sldId id="266" r:id="rId13"/>
    <p:sldId id="267" r:id="rId14"/>
    <p:sldId id="268" r:id="rId15"/>
    <p:sldId id="270" r:id="rId16"/>
    <p:sldId id="271" r:id="rId17"/>
    <p:sldId id="277" r:id="rId18"/>
    <p:sldId id="272" r:id="rId19"/>
    <p:sldId id="273" r:id="rId20"/>
    <p:sldId id="274" r:id="rId21"/>
    <p:sldId id="275" r:id="rId22"/>
    <p:sldId id="276" r:id="rId23"/>
    <p:sldId id="280" r:id="rId24"/>
    <p:sldId id="278" r:id="rId25"/>
    <p:sldId id="279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50" autoAdjust="0"/>
    <p:restoredTop sz="94660"/>
  </p:normalViewPr>
  <p:slideViewPr>
    <p:cSldViewPr>
      <p:cViewPr>
        <p:scale>
          <a:sx n="100" d="100"/>
          <a:sy n="100" d="100"/>
        </p:scale>
        <p:origin x="-576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6/13/2023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1" y="3244334"/>
            <a:ext cx="6781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a-IR" sz="5400" b="1" dirty="0">
                <a:latin typeface="Times New Roman"/>
                <a:ea typeface="Times New Roman"/>
                <a:cs typeface="B Nazanin" pitchFamily="2" charset="-78"/>
              </a:rPr>
              <a:t>راهنمای </a:t>
            </a:r>
            <a:r>
              <a:rPr lang="fa-IR" sz="5400" b="1" dirty="0" smtClean="0">
                <a:latin typeface="Times New Roman"/>
                <a:ea typeface="Times New Roman"/>
                <a:cs typeface="B Nazanin" pitchFamily="2" charset="-78"/>
              </a:rPr>
              <a:t>توپونیمی ایران</a:t>
            </a:r>
            <a:endParaRPr lang="en-US" sz="54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760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7520940" cy="548640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>
                <a:cs typeface="B Nazanin" pitchFamily="2" charset="-78"/>
              </a:rPr>
              <a:t>آوانویسی جای‌نام‌های رایج در زبان‌های و گویش‌های اقلیت‌ها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dirty="0" smtClean="0">
                <a:cs typeface="B Nazanin" pitchFamily="2" charset="-78"/>
              </a:rPr>
              <a:t>برای آوانگاری جای‌نام‌های رایج در زبان‌ها و گویش‌های ایرانی، به غیر از فارسی معیار، دو منبع اصلی پیشنهاد می‌شود:</a:t>
            </a:r>
          </a:p>
          <a:p>
            <a:pPr algn="just" rtl="1">
              <a:buAutoNum type="arabicPeriod"/>
            </a:pPr>
            <a:r>
              <a:rPr lang="fa-IR" dirty="0" smtClean="0">
                <a:cs typeface="B Nazanin" pitchFamily="2" charset="-78"/>
              </a:rPr>
              <a:t>راهنمای گردآوری گویش‌ها برای گنجینۀ گویش‌های </a:t>
            </a:r>
            <a:r>
              <a:rPr lang="fa-IR" dirty="0" smtClean="0">
                <a:cs typeface="B Nazanin" pitchFamily="2" charset="-78"/>
              </a:rPr>
              <a:t>ایرانی: </a:t>
            </a:r>
            <a:r>
              <a:rPr lang="fa-IR" dirty="0" smtClean="0">
                <a:cs typeface="B Nazanin" pitchFamily="2" charset="-78"/>
              </a:rPr>
              <a:t>فرهنگستان زبان و ادب فارسی.</a:t>
            </a:r>
          </a:p>
          <a:p>
            <a:pPr marL="0" indent="0" rtl="1"/>
            <a:r>
              <a:rPr lang="en-US" dirty="0" smtClean="0">
                <a:solidFill>
                  <a:srgbClr val="191919"/>
                </a:solidFill>
              </a:rPr>
              <a:t>2. Handbook </a:t>
            </a:r>
            <a:r>
              <a:rPr lang="en-US" dirty="0">
                <a:solidFill>
                  <a:srgbClr val="191919"/>
                </a:solidFill>
              </a:rPr>
              <a:t>of the International Phonetic Association</a:t>
            </a:r>
            <a:br>
              <a:rPr lang="en-US" dirty="0">
                <a:solidFill>
                  <a:srgbClr val="191919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01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7507307"/>
              </p:ext>
            </p:extLst>
          </p:nvPr>
        </p:nvGraphicFramePr>
        <p:xfrm>
          <a:off x="1676400" y="1219200"/>
          <a:ext cx="6690360" cy="4477512"/>
        </p:xfrm>
        <a:graphic>
          <a:graphicData uri="http://schemas.openxmlformats.org/drawingml/2006/table">
            <a:tbl>
              <a:tblPr firstRow="1" firstCol="1" bandRow="1"/>
              <a:tblGrid>
                <a:gridCol w="1672590"/>
                <a:gridCol w="1672590"/>
                <a:gridCol w="1672590"/>
                <a:gridCol w="1672590"/>
              </a:tblGrid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Doulos SIL"/>
                          <a:ea typeface="Calibri"/>
                          <a:cs typeface="Arial"/>
                        </a:rPr>
                        <a:t>gon</a:t>
                      </a:r>
                      <a:r>
                        <a:rPr lang="en-US" sz="2400" u="sng" dirty="0" err="1">
                          <a:effectLst/>
                          <a:latin typeface="Doulos SIL"/>
                          <a:ea typeface="Calibri"/>
                          <a:cs typeface="Arial"/>
                        </a:rPr>
                        <a:t>dz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دوانی: گندز (زنبور وحشی)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انسایشی</a:t>
                      </a:r>
                      <a:r>
                        <a:rPr lang="fa-IR" sz="2400" dirty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، </a:t>
                      </a:r>
                      <a:r>
                        <a:rPr lang="fa-IR" sz="2400" dirty="0" smtClean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دندانی، </a:t>
                      </a:r>
                      <a:r>
                        <a:rPr lang="fa-IR" sz="2400" dirty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واکدار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u="sng" dirty="0" err="1">
                          <a:effectLst/>
                          <a:latin typeface="Doulos SIL"/>
                          <a:ea typeface="Calibri"/>
                          <a:cs typeface="Arial"/>
                        </a:rPr>
                        <a:t>dz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Doulos SIL"/>
                          <a:ea typeface="Calibri"/>
                          <a:cs typeface="Arial"/>
                        </a:rPr>
                        <a:t>biδ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گله‌داری: بیذ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سایشی، دندانی، واکدار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Doulos SIL"/>
                          <a:ea typeface="Calibri"/>
                          <a:cs typeface="Arial"/>
                        </a:rPr>
                        <a:t>δ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Doulos SIL"/>
                          <a:ea typeface="Calibri"/>
                          <a:cs typeface="Arial"/>
                        </a:rPr>
                        <a:t>γayb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عربی: غیب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سایشی، نرم‌کامی، واکدار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Doulos SIL"/>
                          <a:ea typeface="Calibri"/>
                          <a:cs typeface="Arial"/>
                        </a:rPr>
                        <a:t>γ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Doulos SIL"/>
                          <a:ea typeface="Calibri"/>
                          <a:cs typeface="Arial"/>
                        </a:rPr>
                        <a:t>goĺ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کردی: گل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کناری، لثوی واکدار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highlight>
                            <a:srgbClr val="FFFF00"/>
                          </a:highlight>
                          <a:latin typeface="Doulos SIL"/>
                          <a:ea typeface="Calibri"/>
                          <a:cs typeface="Arial"/>
                        </a:rPr>
                        <a:t>ĺ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125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Doulos SIL"/>
                          <a:ea typeface="Calibri"/>
                          <a:cs typeface="Arial"/>
                        </a:rPr>
                        <a:t>göz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ar-SA" sz="240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ترکی: گز (چشم)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a-IR" sz="2400" dirty="0">
                          <a:effectLst/>
                          <a:latin typeface="Calibri"/>
                          <a:ea typeface="Calibri"/>
                          <a:cs typeface="B Nazanin" pitchFamily="2" charset="-78"/>
                        </a:rPr>
                        <a:t>نیم‌بسته، پیشین، گرد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B Nazanin" pitchFamily="2" charset="-7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Doulos SIL"/>
                          <a:ea typeface="Calibri"/>
                          <a:cs typeface="Arial"/>
                        </a:rPr>
                        <a:t>ö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38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128" y="271021"/>
            <a:ext cx="4429744" cy="631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93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ahebi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69875"/>
            <a:ext cx="8450263" cy="631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18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4" y="1509444"/>
            <a:ext cx="8926171" cy="383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0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Nazanin" pitchFamily="2" charset="-78"/>
              </a:rPr>
              <a:t>ویژگی‌های دستوری</a:t>
            </a:r>
            <a:endParaRPr lang="en-US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 rtl="1"/>
            <a:r>
              <a:rPr lang="fa-IR" dirty="0"/>
              <a:t>	</a:t>
            </a:r>
            <a:r>
              <a:rPr lang="fa-IR" dirty="0" smtClean="0">
                <a:cs typeface="B Nazanin" pitchFamily="2" charset="-78"/>
              </a:rPr>
              <a:t>آشنایی با </a:t>
            </a:r>
            <a:r>
              <a:rPr lang="fa-IR" dirty="0" smtClean="0">
                <a:cs typeface="B Nazanin" pitchFamily="2" charset="-78"/>
              </a:rPr>
              <a:t>ویژگی‌های </a:t>
            </a:r>
            <a:r>
              <a:rPr lang="fa-IR" dirty="0">
                <a:cs typeface="B Nazanin" pitchFamily="2" charset="-78"/>
              </a:rPr>
              <a:t>دستوری که برای شناسایی و درک </a:t>
            </a:r>
            <a:r>
              <a:rPr lang="fa-IR" dirty="0" smtClean="0">
                <a:cs typeface="B Nazanin" pitchFamily="2" charset="-78"/>
              </a:rPr>
              <a:t>صحیح </a:t>
            </a:r>
            <a:r>
              <a:rPr lang="fa-IR" dirty="0">
                <a:cs typeface="B Nazanin" pitchFamily="2" charset="-78"/>
              </a:rPr>
              <a:t>نام‌های </a:t>
            </a:r>
            <a:r>
              <a:rPr lang="fa-IR" dirty="0" smtClean="0">
                <a:cs typeface="B Nazanin" pitchFamily="2" charset="-78"/>
              </a:rPr>
              <a:t>جغرافیایی لازم است، </a:t>
            </a:r>
            <a:r>
              <a:rPr lang="fa-IR" dirty="0" smtClean="0">
                <a:cs typeface="B Nazanin" pitchFamily="2" charset="-78"/>
              </a:rPr>
              <a:t>شامل موارد ذیل:</a:t>
            </a:r>
          </a:p>
          <a:p>
            <a:pPr algn="just" rtl="1"/>
            <a:r>
              <a:rPr lang="fa-IR" dirty="0" smtClean="0">
                <a:cs typeface="B Nazanin" pitchFamily="2" charset="-78"/>
              </a:rPr>
              <a:t>1</a:t>
            </a:r>
            <a:r>
              <a:rPr lang="fa-IR" dirty="0" smtClean="0">
                <a:cs typeface="B Nazanin" pitchFamily="2" charset="-78"/>
              </a:rPr>
              <a:t>. زیر‌لایه‌های </a:t>
            </a:r>
            <a:r>
              <a:rPr lang="fa-IR" dirty="0" smtClean="0">
                <a:cs typeface="B Nazanin" pitchFamily="2" charset="-78"/>
              </a:rPr>
              <a:t>زبان‌شناختی </a:t>
            </a:r>
            <a:r>
              <a:rPr lang="fa-IR" dirty="0">
                <a:cs typeface="B Nazanin" pitchFamily="2" charset="-78"/>
              </a:rPr>
              <a:t>قابل‌ تشخیص در مكان‌نام‌هاي یک </a:t>
            </a:r>
            <a:r>
              <a:rPr lang="fa-IR" dirty="0" smtClean="0">
                <a:cs typeface="B Nazanin" pitchFamily="2" charset="-78"/>
              </a:rPr>
              <a:t>کشور.</a:t>
            </a:r>
            <a:endParaRPr lang="fa-IR" dirty="0">
              <a:cs typeface="B Nazanin" pitchFamily="2" charset="-78"/>
            </a:endParaRPr>
          </a:p>
          <a:p>
            <a:pPr algn="just" rtl="1"/>
            <a:r>
              <a:rPr lang="fa-IR" dirty="0" smtClean="0">
                <a:cs typeface="B Nazanin" pitchFamily="2" charset="-78"/>
              </a:rPr>
              <a:t>2. ریشه و لایه‌های زبانی تشکیل‌دهندۀ زبان رسمی.</a:t>
            </a:r>
          </a:p>
          <a:p>
            <a:pPr algn="just" rtl="1"/>
            <a:r>
              <a:rPr lang="fa-IR" sz="2800" dirty="0" smtClean="0">
                <a:solidFill>
                  <a:srgbClr val="FF0000"/>
                </a:solidFill>
                <a:cs typeface="B Nazanin" pitchFamily="2" charset="-78"/>
              </a:rPr>
              <a:t>برای </a:t>
            </a:r>
            <a:r>
              <a:rPr lang="fa-IR" sz="2800" dirty="0" smtClean="0">
                <a:solidFill>
                  <a:srgbClr val="FF0000"/>
                </a:solidFill>
                <a:cs typeface="B Nazanin" pitchFamily="2" charset="-78"/>
              </a:rPr>
              <a:t>نیل به این مقصود، در </a:t>
            </a:r>
            <a:r>
              <a:rPr lang="fa-IR" sz="2800" dirty="0" smtClean="0">
                <a:solidFill>
                  <a:srgbClr val="FF0000"/>
                </a:solidFill>
                <a:cs typeface="B Nazanin" pitchFamily="2" charset="-78"/>
              </a:rPr>
              <a:t>راهنما، </a:t>
            </a:r>
            <a:r>
              <a:rPr lang="fa-IR" sz="2800" dirty="0" smtClean="0">
                <a:solidFill>
                  <a:srgbClr val="FF0000"/>
                </a:solidFill>
                <a:cs typeface="B Nazanin" pitchFamily="2" charset="-78"/>
              </a:rPr>
              <a:t>به طور </a:t>
            </a:r>
            <a:r>
              <a:rPr lang="fa-IR" sz="2800" dirty="0" smtClean="0">
                <a:solidFill>
                  <a:srgbClr val="FF0000"/>
                </a:solidFill>
                <a:cs typeface="B Nazanin" pitchFamily="2" charset="-78"/>
              </a:rPr>
              <a:t>مختصر، </a:t>
            </a:r>
            <a:r>
              <a:rPr lang="fa-IR" sz="2800" dirty="0" smtClean="0">
                <a:solidFill>
                  <a:srgbClr val="FF0000"/>
                </a:solidFill>
                <a:cs typeface="B Nazanin" pitchFamily="2" charset="-78"/>
              </a:rPr>
              <a:t>دربارۀ دستور زبان فارسی، به‌ویژه صرف و ساختواژه و نکاتی نظیر انواع تک‌واژ، انواع واژه، فرایندهایی نظیر اشتقاق و </a:t>
            </a:r>
            <a:r>
              <a:rPr lang="fa-IR" sz="2800" dirty="0" smtClean="0">
                <a:solidFill>
                  <a:srgbClr val="FF0000"/>
                </a:solidFill>
                <a:cs typeface="B Nazanin" pitchFamily="2" charset="-78"/>
              </a:rPr>
              <a:t>ترکیب و... </a:t>
            </a:r>
            <a:r>
              <a:rPr lang="fa-IR" sz="2800" dirty="0" smtClean="0">
                <a:solidFill>
                  <a:srgbClr val="FF0000"/>
                </a:solidFill>
                <a:cs typeface="B Nazanin" pitchFamily="2" charset="-78"/>
              </a:rPr>
              <a:t>سخن گفته می‌شود</a:t>
            </a:r>
            <a:r>
              <a:rPr lang="fa-IR" sz="2800" dirty="0" smtClean="0">
                <a:cs typeface="B Nazanin" pitchFamily="2" charset="-78"/>
              </a:rPr>
              <a:t>.</a:t>
            </a:r>
            <a:endParaRPr lang="en-US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22401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95312"/>
            <a:ext cx="733425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602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file:///C:/Users/sahebi/Desktop/2.webp"/>
          <p:cNvSpPr>
            <a:spLocks noChangeAspect="1" noChangeArrowheads="1"/>
          </p:cNvSpPr>
          <p:nvPr/>
        </p:nvSpPr>
        <p:spPr bwMode="auto">
          <a:xfrm>
            <a:off x="155575" y="-3459163"/>
            <a:ext cx="4953000" cy="721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file:///C:/Users/sahebi/Desktop/2.webp"/>
          <p:cNvSpPr>
            <a:spLocks noChangeAspect="1" noChangeArrowheads="1"/>
          </p:cNvSpPr>
          <p:nvPr/>
        </p:nvSpPr>
        <p:spPr bwMode="auto">
          <a:xfrm>
            <a:off x="307975" y="-3306763"/>
            <a:ext cx="4953000" cy="721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6050"/>
            <a:ext cx="4953000" cy="633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271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66750"/>
            <a:ext cx="38100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90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594" y="0"/>
            <a:ext cx="46828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21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4400" dirty="0" smtClean="0">
                <a:cs typeface="B Nazanin" pitchFamily="2" charset="-78"/>
              </a:rPr>
              <a:t>کلیات راهنمای توپونیمی</a:t>
            </a:r>
            <a:endParaRPr lang="en-US" sz="4400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 rtl="1"/>
            <a:r>
              <a:rPr lang="fa-IR" dirty="0">
                <a:cs typeface="B Nazanin" pitchFamily="2" charset="-78"/>
              </a:rPr>
              <a:t>راهنمای </a:t>
            </a:r>
            <a:r>
              <a:rPr lang="fa-IR" dirty="0" smtClean="0">
                <a:cs typeface="B Nazanin" pitchFamily="2" charset="-78"/>
              </a:rPr>
              <a:t>توپونیمی </a:t>
            </a:r>
            <a:r>
              <a:rPr lang="fa-IR" dirty="0">
                <a:cs typeface="B Nazanin" pitchFamily="2" charset="-78"/>
              </a:rPr>
              <a:t>مجموعه‌ای است که به فهم و </a:t>
            </a:r>
            <a:r>
              <a:rPr lang="fa-IR" dirty="0" smtClean="0">
                <a:cs typeface="B Nazanin" pitchFamily="2" charset="-78"/>
              </a:rPr>
              <a:t>استفادۀ </a:t>
            </a:r>
            <a:r>
              <a:rPr lang="fa-IR" dirty="0">
                <a:cs typeface="B Nazanin" pitchFamily="2" charset="-78"/>
              </a:rPr>
              <a:t>نام‌های جغرافیایی یک کشور کمک می‌کند. مشخصات زبانی، </a:t>
            </a:r>
            <a:r>
              <a:rPr lang="fa-IR" dirty="0" smtClean="0">
                <a:cs typeface="B Nazanin" pitchFamily="2" charset="-78"/>
              </a:rPr>
              <a:t>الفبای نوشتاری، </a:t>
            </a:r>
            <a:r>
              <a:rPr lang="fa-IR" dirty="0">
                <a:cs typeface="B Nazanin" pitchFamily="2" charset="-78"/>
              </a:rPr>
              <a:t>استانداردهای لاتین‌نویسی، سیستم مدیریت فرآیند نام‌گذاری و معرفی متولیان نام‌های جغرافیایی از عمده محتویات راهنماهای توپونیمی </a:t>
            </a:r>
            <a:r>
              <a:rPr lang="fa-IR" dirty="0" smtClean="0">
                <a:cs typeface="B Nazanin" pitchFamily="2" charset="-78"/>
              </a:rPr>
              <a:t>هستند. </a:t>
            </a:r>
          </a:p>
          <a:p>
            <a:pPr algn="just" rtl="1"/>
            <a:r>
              <a:rPr lang="fa-IR" dirty="0" smtClean="0">
                <a:cs typeface="B Nazanin" pitchFamily="2" charset="-78"/>
              </a:rPr>
              <a:t>راهنمای توپونیمی به طور خلاصه شامل موارد ذیل است:</a:t>
            </a:r>
          </a:p>
          <a:p>
            <a:pPr algn="just" rtl="1">
              <a:buAutoNum type="arabicPeriod"/>
            </a:pPr>
            <a:r>
              <a:rPr lang="fa-IR" dirty="0" smtClean="0">
                <a:cs typeface="B Nazanin" pitchFamily="2" charset="-78"/>
              </a:rPr>
              <a:t>زبان‌ها و گویش‌های مهم.</a:t>
            </a:r>
          </a:p>
          <a:p>
            <a:pPr algn="just" rtl="1">
              <a:buAutoNum type="arabicPeriod"/>
            </a:pPr>
            <a:r>
              <a:rPr lang="fa-IR" dirty="0" smtClean="0">
                <a:cs typeface="B Nazanin" pitchFamily="2" charset="-78"/>
              </a:rPr>
              <a:t>نظام‌های </a:t>
            </a:r>
            <a:r>
              <a:rPr lang="fa-IR" dirty="0" smtClean="0">
                <a:cs typeface="B Nazanin" pitchFamily="2" charset="-78"/>
              </a:rPr>
              <a:t>نگارشی و آوانگاری و قواعد املایی.</a:t>
            </a:r>
          </a:p>
          <a:p>
            <a:pPr algn="just" rtl="1">
              <a:buAutoNum type="arabicPeriod"/>
            </a:pPr>
            <a:r>
              <a:rPr lang="fa-IR" dirty="0" smtClean="0">
                <a:cs typeface="B Nazanin" pitchFamily="2" charset="-78"/>
              </a:rPr>
              <a:t>متولیان </a:t>
            </a:r>
            <a:r>
              <a:rPr lang="fa-IR" dirty="0" smtClean="0">
                <a:cs typeface="B Nazanin" pitchFamily="2" charset="-78"/>
              </a:rPr>
              <a:t>مکان‌نامی.</a:t>
            </a:r>
            <a:endParaRPr lang="fa-IR" dirty="0" smtClean="0">
              <a:cs typeface="B Nazanin" pitchFamily="2" charset="-78"/>
            </a:endParaRPr>
          </a:p>
          <a:p>
            <a:pPr algn="just" rtl="1">
              <a:buAutoNum type="arabicPeriod"/>
            </a:pPr>
            <a:r>
              <a:rPr lang="fa-IR" dirty="0" smtClean="0">
                <a:cs typeface="B Nazanin" pitchFamily="2" charset="-78"/>
              </a:rPr>
              <a:t>منابع.</a:t>
            </a:r>
            <a:endParaRPr lang="fa-IR" dirty="0" smtClean="0">
              <a:cs typeface="B Nazanin" pitchFamily="2" charset="-78"/>
            </a:endParaRPr>
          </a:p>
          <a:p>
            <a:pPr algn="just" rtl="1">
              <a:buAutoNum type="arabicPeriod"/>
            </a:pPr>
            <a:r>
              <a:rPr lang="fa-IR" dirty="0" smtClean="0">
                <a:cs typeface="B Nazanin" pitchFamily="2" charset="-78"/>
              </a:rPr>
              <a:t>اختصارات.</a:t>
            </a:r>
            <a:endParaRPr lang="fa-IR" dirty="0" smtClean="0">
              <a:cs typeface="B Nazanin" pitchFamily="2" charset="-78"/>
            </a:endParaRPr>
          </a:p>
          <a:p>
            <a:pPr algn="just" rtl="1">
              <a:buAutoNum type="arabicPeriod"/>
            </a:pPr>
            <a:r>
              <a:rPr lang="fa-IR" dirty="0" smtClean="0">
                <a:cs typeface="B Nazanin" pitchFamily="2" charset="-78"/>
              </a:rPr>
              <a:t>تقسیمات </a:t>
            </a:r>
            <a:r>
              <a:rPr lang="fa-IR" dirty="0" smtClean="0">
                <a:cs typeface="B Nazanin" pitchFamily="2" charset="-78"/>
              </a:rPr>
              <a:t>کشوری.</a:t>
            </a:r>
            <a:endParaRPr lang="fa-IR" dirty="0" smtClean="0">
              <a:cs typeface="B Nazanin" pitchFamily="2" charset="-78"/>
            </a:endParaRPr>
          </a:p>
          <a:p>
            <a:pPr algn="just" rtl="1">
              <a:buAutoNum type="arabicPeriod"/>
            </a:pPr>
            <a:endParaRPr lang="fa-IR" dirty="0"/>
          </a:p>
          <a:p>
            <a:pPr algn="just" rtl="1">
              <a:buAutoNum type="arabicPeriod"/>
            </a:pPr>
            <a:endParaRPr lang="fa-IR" dirty="0" smtClean="0"/>
          </a:p>
        </p:txBody>
      </p:sp>
    </p:spTree>
    <p:extLst>
      <p:ext uri="{BB962C8B-B14F-4D97-AF65-F5344CB8AC3E}">
        <p14:creationId xmlns:p14="http://schemas.microsoft.com/office/powerpoint/2010/main" val="6168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hebi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275" y="98425"/>
            <a:ext cx="6011863" cy="665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1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60" y="0"/>
            <a:ext cx="43738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80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hebi\Desktop\3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0" y="-1714500"/>
            <a:ext cx="13716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70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4400" dirty="0" smtClean="0">
                <a:cs typeface="B Nazanin" pitchFamily="2" charset="-78"/>
              </a:rPr>
              <a:t>فعالیت‌های جانبی: </a:t>
            </a:r>
          </a:p>
          <a:p>
            <a:pPr algn="just" rtl="1"/>
            <a:r>
              <a:rPr lang="fa-IR" sz="4400" dirty="0" smtClean="0">
                <a:cs typeface="B Nazanin" pitchFamily="2" charset="-78"/>
              </a:rPr>
              <a:t>1. برگزاری </a:t>
            </a:r>
            <a:r>
              <a:rPr lang="fa-IR" sz="4400" dirty="0">
                <a:cs typeface="B Nazanin" pitchFamily="2" charset="-78"/>
              </a:rPr>
              <a:t>جلسات حضوری یا برخط برای آموزش و تبیین دقیق </a:t>
            </a:r>
            <a:r>
              <a:rPr lang="fa-IR" sz="4400" dirty="0" smtClean="0">
                <a:cs typeface="B Nazanin" pitchFamily="2" charset="-78"/>
              </a:rPr>
              <a:t>راهنمای </a:t>
            </a:r>
            <a:r>
              <a:rPr lang="fa-IR" sz="4400" dirty="0" smtClean="0">
                <a:cs typeface="B Nazanin" pitchFamily="2" charset="-78"/>
              </a:rPr>
              <a:t>توپونیمی.</a:t>
            </a:r>
            <a:endParaRPr lang="fa-IR" sz="4400" dirty="0">
              <a:cs typeface="B Nazanin" pitchFamily="2" charset="-78"/>
            </a:endParaRPr>
          </a:p>
          <a:p>
            <a:pPr algn="just" rtl="1"/>
            <a:r>
              <a:rPr lang="fa-IR" sz="4400" dirty="0" smtClean="0">
                <a:cs typeface="B Nazanin" pitchFamily="2" charset="-78"/>
              </a:rPr>
              <a:t>2. تهیۀ </a:t>
            </a:r>
            <a:r>
              <a:rPr lang="fa-IR" sz="4400" dirty="0">
                <a:cs typeface="B Nazanin" pitchFamily="2" charset="-78"/>
              </a:rPr>
              <a:t>فایل صوتی و تصویری (پاورپوینت) برای </a:t>
            </a:r>
            <a:r>
              <a:rPr lang="fa-IR" sz="4400" dirty="0" smtClean="0">
                <a:cs typeface="B Nazanin" pitchFamily="2" charset="-78"/>
              </a:rPr>
              <a:t>آموزش این راهنما.</a:t>
            </a:r>
            <a:endParaRPr lang="fa-IR" sz="4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209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754880"/>
          </a:xfrm>
        </p:spPr>
        <p:txBody>
          <a:bodyPr>
            <a:normAutofit/>
          </a:bodyPr>
          <a:lstStyle/>
          <a:p>
            <a:pPr algn="ctr"/>
            <a:r>
              <a:rPr lang="fa-IR" sz="8000" b="1" dirty="0" smtClean="0">
                <a:cs typeface="B Nazanin" pitchFamily="2" charset="-78"/>
              </a:rPr>
              <a:t>مرحلۀ دوم طرح</a:t>
            </a:r>
            <a:endParaRPr lang="en-US" sz="8000" b="1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384138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914400" marR="0" lvl="2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>
                <a:tab pos="914400" algn="l"/>
              </a:tabLst>
              <a:defRPr/>
            </a:pPr>
            <a:r>
              <a:rPr kumimoji="0" lang="fa-I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B Nazanin" pitchFamily="2" charset="-78"/>
              </a:rPr>
              <a:t>پراکندگی گویش­های اصلی و ویژگی‌های آن‌ها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B Nazanin" pitchFamily="2" charset="-78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B Nazanin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Low" rtl="1">
              <a:spcAft>
                <a:spcPts val="0"/>
              </a:spcAft>
              <a:buFont typeface="Courier New"/>
              <a:buChar char="o"/>
            </a:pPr>
            <a:r>
              <a:rPr lang="fa-IR" sz="3600" b="1" dirty="0" smtClean="0">
                <a:latin typeface="Times New Roman"/>
                <a:ea typeface="Times New Roman"/>
                <a:cs typeface="B Nazanin" pitchFamily="2" charset="-78"/>
              </a:rPr>
              <a:t>تعداد </a:t>
            </a:r>
            <a:r>
              <a:rPr lang="fa-IR" sz="3600" b="1" dirty="0">
                <a:latin typeface="Times New Roman"/>
                <a:ea typeface="Times New Roman"/>
                <a:cs typeface="B Nazanin" pitchFamily="2" charset="-78"/>
              </a:rPr>
              <a:t>گویش‌های اصلی که مورد تکلم بیشتر مردم </a:t>
            </a:r>
            <a:r>
              <a:rPr lang="fa-IR" sz="3600" b="1" dirty="0" smtClean="0">
                <a:latin typeface="Times New Roman"/>
                <a:ea typeface="Times New Roman"/>
                <a:cs typeface="B Nazanin" pitchFamily="2" charset="-78"/>
              </a:rPr>
              <a:t>است.</a:t>
            </a:r>
            <a:endParaRPr lang="en-US" sz="3600" b="1" dirty="0">
              <a:latin typeface="Times New Roman"/>
              <a:ea typeface="Times New Roman"/>
              <a:cs typeface="B Nazanin" pitchFamily="2" charset="-78"/>
            </a:endParaRPr>
          </a:p>
          <a:p>
            <a:pPr marL="342900" lvl="0" indent="-342900" algn="justLow" rtl="1">
              <a:spcAft>
                <a:spcPts val="0"/>
              </a:spcAft>
              <a:buFont typeface="Courier New"/>
              <a:buChar char="o"/>
            </a:pPr>
            <a:r>
              <a:rPr lang="fa-IR" sz="3600" b="1" dirty="0">
                <a:latin typeface="Times New Roman"/>
                <a:ea typeface="Times New Roman"/>
                <a:cs typeface="B Nazanin" pitchFamily="2" charset="-78"/>
              </a:rPr>
              <a:t>مطابقت شکل اسامی بومی با اشکال استاندارد </a:t>
            </a:r>
            <a:r>
              <a:rPr lang="fa-IR" sz="3600" b="1" dirty="0" smtClean="0">
                <a:latin typeface="Times New Roman"/>
                <a:ea typeface="Times New Roman"/>
                <a:cs typeface="B Nazanin" pitchFamily="2" charset="-78"/>
              </a:rPr>
              <a:t>(</a:t>
            </a:r>
            <a:r>
              <a:rPr lang="fa-IR" sz="3600" b="1" dirty="0">
                <a:latin typeface="Times New Roman"/>
                <a:ea typeface="Times New Roman"/>
                <a:cs typeface="B Nazanin" pitchFamily="2" charset="-78"/>
              </a:rPr>
              <a:t>میزان اشتراكات و نزدیکی تلفظ مكان‌نام‌ها </a:t>
            </a:r>
            <a:r>
              <a:rPr lang="fa-IR" sz="3600" b="1" dirty="0" smtClean="0">
                <a:latin typeface="Times New Roman"/>
                <a:ea typeface="Times New Roman"/>
                <a:cs typeface="B Nazanin" pitchFamily="2" charset="-78"/>
              </a:rPr>
              <a:t>در</a:t>
            </a:r>
            <a:r>
              <a:rPr lang="fa-IR" sz="3600" b="1" dirty="0" smtClean="0">
                <a:latin typeface="Times New Roman"/>
                <a:ea typeface="Times New Roman"/>
                <a:cs typeface="B Nazanin" pitchFamily="2" charset="-78"/>
              </a:rPr>
              <a:t> </a:t>
            </a:r>
            <a:r>
              <a:rPr lang="fa-IR" sz="3600" b="1" dirty="0">
                <a:latin typeface="Times New Roman"/>
                <a:ea typeface="Times New Roman"/>
                <a:cs typeface="B Nazanin" pitchFamily="2" charset="-78"/>
              </a:rPr>
              <a:t>زبان رسمی و </a:t>
            </a:r>
            <a:r>
              <a:rPr lang="fa-IR" sz="3600" b="1" dirty="0" smtClean="0">
                <a:latin typeface="Times New Roman"/>
                <a:ea typeface="Times New Roman"/>
                <a:cs typeface="B Nazanin" pitchFamily="2" charset="-78"/>
              </a:rPr>
              <a:t>گویش </a:t>
            </a:r>
            <a:r>
              <a:rPr lang="fa-IR" sz="3600" b="1" dirty="0">
                <a:latin typeface="Times New Roman"/>
                <a:ea typeface="Times New Roman"/>
                <a:cs typeface="B Nazanin" pitchFamily="2" charset="-78"/>
              </a:rPr>
              <a:t>بومی</a:t>
            </a:r>
            <a:r>
              <a:rPr lang="fa-IR" sz="3600" b="1" dirty="0" smtClean="0">
                <a:latin typeface="Times New Roman"/>
                <a:ea typeface="Times New Roman"/>
                <a:cs typeface="B Nazanin" pitchFamily="2" charset="-78"/>
              </a:rPr>
              <a:t>).</a:t>
            </a:r>
            <a:endParaRPr lang="en-US" sz="3600" b="1" dirty="0">
              <a:latin typeface="Times New Roman"/>
              <a:ea typeface="Times New Roman"/>
              <a:cs typeface="B Nazanin" pitchFamily="2" charset="-78"/>
            </a:endParaRPr>
          </a:p>
          <a:p>
            <a:pPr marL="342900" lvl="0" indent="-342900" algn="justLow" rtl="1">
              <a:spcAft>
                <a:spcPts val="0"/>
              </a:spcAft>
              <a:buFont typeface="Courier New"/>
              <a:buChar char="o"/>
            </a:pPr>
            <a:r>
              <a:rPr lang="fa-IR" sz="3600" b="1" dirty="0" smtClean="0">
                <a:latin typeface="Times New Roman"/>
                <a:ea typeface="Times New Roman"/>
                <a:cs typeface="B Nazanin" pitchFamily="2" charset="-78"/>
              </a:rPr>
              <a:t>تاثیر </a:t>
            </a:r>
            <a:r>
              <a:rPr lang="fa-IR" sz="3600" b="1" dirty="0" smtClean="0">
                <a:latin typeface="Times New Roman"/>
                <a:ea typeface="Times New Roman"/>
                <a:cs typeface="B Nazanin" pitchFamily="2" charset="-78"/>
              </a:rPr>
              <a:t>گویش‌های </a:t>
            </a:r>
            <a:r>
              <a:rPr lang="fa-IR" sz="3600" b="1" dirty="0" smtClean="0">
                <a:latin typeface="Times New Roman"/>
                <a:ea typeface="Times New Roman"/>
                <a:cs typeface="B Nazanin" pitchFamily="2" charset="-78"/>
              </a:rPr>
              <a:t>بومی بر تلفظ زبان </a:t>
            </a:r>
            <a:r>
              <a:rPr lang="fa-IR" sz="3600" b="1" dirty="0" smtClean="0">
                <a:latin typeface="Times New Roman"/>
                <a:ea typeface="Times New Roman"/>
                <a:cs typeface="B Nazanin" pitchFamily="2" charset="-78"/>
              </a:rPr>
              <a:t>رسمی.</a:t>
            </a:r>
            <a:endParaRPr lang="en-US" sz="3600" b="1" dirty="0" smtClean="0">
              <a:latin typeface="Times New Roman"/>
              <a:ea typeface="Times New Roman"/>
              <a:cs typeface="B Nazanin" pitchFamily="2" charset="-78"/>
            </a:endParaRPr>
          </a:p>
          <a:p>
            <a:endParaRPr lang="en-US" sz="2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358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5400" dirty="0" smtClean="0">
                <a:latin typeface="Times New Roman"/>
                <a:ea typeface="Times New Roman"/>
                <a:cs typeface="B Nazanin" pitchFamily="2" charset="-78"/>
              </a:rPr>
              <a:t>جزئیات اصلی </a:t>
            </a:r>
            <a:r>
              <a:rPr lang="fa-IR" sz="5400" dirty="0" smtClean="0">
                <a:latin typeface="Times New Roman"/>
                <a:ea typeface="Times New Roman"/>
                <a:cs typeface="B Nazanin" pitchFamily="2" charset="-78"/>
              </a:rPr>
              <a:t>راهنمای توپونیمی ایران با نگاهی </a:t>
            </a:r>
            <a:r>
              <a:rPr lang="fa-IR" sz="5400" dirty="0" smtClean="0">
                <a:latin typeface="Times New Roman"/>
                <a:ea typeface="Times New Roman"/>
                <a:cs typeface="B Nazanin" pitchFamily="2" charset="-78"/>
              </a:rPr>
              <a:t>بومی‌ </a:t>
            </a:r>
            <a:r>
              <a:rPr lang="fa-IR" sz="5400" dirty="0" smtClean="0">
                <a:latin typeface="Times New Roman"/>
                <a:ea typeface="Times New Roman"/>
                <a:cs typeface="B Nazanin" pitchFamily="2" charset="-78"/>
              </a:rPr>
              <a:t>به الگوی </a:t>
            </a:r>
            <a:r>
              <a:rPr lang="fa-IR" sz="5400" dirty="0" smtClean="0">
                <a:latin typeface="Times New Roman"/>
                <a:ea typeface="Times New Roman"/>
                <a:cs typeface="B Nazanin" pitchFamily="2" charset="-78"/>
              </a:rPr>
              <a:t>توصیه‌شده از سوی </a:t>
            </a:r>
            <a:r>
              <a:rPr lang="fa-IR" sz="5400" dirty="0">
                <a:latin typeface="Times New Roman"/>
                <a:ea typeface="Times New Roman"/>
                <a:cs typeface="B Nazanin" pitchFamily="2" charset="-78"/>
              </a:rPr>
              <a:t>گروه متخصصان نام‌های جغرافیایی سازمان </a:t>
            </a:r>
            <a:r>
              <a:rPr lang="fa-IR" sz="5400" dirty="0" smtClean="0">
                <a:latin typeface="Times New Roman"/>
                <a:ea typeface="Times New Roman"/>
                <a:cs typeface="B Nazanin" pitchFamily="2" charset="-78"/>
              </a:rPr>
              <a:t>ملل</a:t>
            </a:r>
            <a:endParaRPr lang="en-US" sz="54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998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520940" cy="990600"/>
          </a:xfrm>
        </p:spPr>
        <p:txBody>
          <a:bodyPr>
            <a:normAutofit fontScale="90000"/>
          </a:bodyPr>
          <a:lstStyle/>
          <a:p>
            <a:pPr marL="342900" lvl="0" indent="-342900" algn="ctr" rtl="1">
              <a:spcBef>
                <a:spcPts val="800"/>
              </a:spcBef>
              <a:tabLst>
                <a:tab pos="228600" algn="l"/>
              </a:tabLst>
            </a:pPr>
            <a:r>
              <a:rPr lang="fa-IR" sz="4000" b="1" cap="none" dirty="0">
                <a:solidFill>
                  <a:srgbClr val="000000"/>
                </a:solidFill>
                <a:latin typeface="Times New Roman"/>
                <a:ea typeface="Times New Roman"/>
                <a:cs typeface="B Nazanin" pitchFamily="2" charset="-78"/>
              </a:rPr>
              <a:t>زبان­ها</a:t>
            </a:r>
            <a:r>
              <a:rPr lang="en-US" sz="4000" b="1" cap="none" dirty="0">
                <a:solidFill>
                  <a:srgbClr val="000000"/>
                </a:solidFill>
                <a:latin typeface="Times New Roman"/>
                <a:ea typeface="Times New Roman"/>
                <a:cs typeface="B Nazanin" pitchFamily="2" charset="-78"/>
              </a:rPr>
              <a:t/>
            </a:r>
            <a:br>
              <a:rPr lang="en-US" sz="4000" b="1" cap="none" dirty="0">
                <a:solidFill>
                  <a:srgbClr val="000000"/>
                </a:solidFill>
                <a:latin typeface="Times New Roman"/>
                <a:ea typeface="Times New Roman"/>
                <a:cs typeface="B Nazanin" pitchFamily="2" charset="-78"/>
              </a:rPr>
            </a:br>
            <a:endParaRPr lang="en-US" sz="4000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19200"/>
            <a:ext cx="7520940" cy="4038600"/>
          </a:xfrm>
        </p:spPr>
        <p:txBody>
          <a:bodyPr>
            <a:noAutofit/>
          </a:bodyPr>
          <a:lstStyle/>
          <a:p>
            <a:pPr lvl="0" algn="justLow" rtl="1">
              <a:buFont typeface="Times New Roman"/>
              <a:buChar char="-"/>
              <a:tabLst>
                <a:tab pos="323850" algn="l"/>
              </a:tabLst>
            </a:pPr>
            <a:r>
              <a:rPr lang="fa-IR" sz="2000" b="1" dirty="0" smtClean="0">
                <a:latin typeface="Times New Roman"/>
                <a:ea typeface="Times New Roman"/>
                <a:cs typeface="B Nazanin" pitchFamily="2" charset="-78"/>
              </a:rPr>
              <a:t>زبان‌های رسمی: فارسی و </a:t>
            </a:r>
            <a:r>
              <a:rPr lang="fa-IR" sz="2000" b="1" dirty="0" smtClean="0">
                <a:latin typeface="Times New Roman"/>
                <a:ea typeface="Times New Roman"/>
                <a:cs typeface="B Nazanin" pitchFamily="2" charset="-78"/>
              </a:rPr>
              <a:t>عربی.</a:t>
            </a:r>
            <a:endParaRPr lang="en-US" sz="2000" b="1" dirty="0">
              <a:latin typeface="Times New Roman"/>
              <a:ea typeface="Times New Roman"/>
              <a:cs typeface="B Nazanin" pitchFamily="2" charset="-78"/>
            </a:endParaRPr>
          </a:p>
          <a:p>
            <a:pPr lvl="0" algn="justLow" rtl="1">
              <a:buFont typeface="Times New Roman"/>
              <a:buChar char="-"/>
              <a:tabLst>
                <a:tab pos="323850" algn="l"/>
              </a:tabLst>
            </a:pPr>
            <a:r>
              <a:rPr lang="fa-IR" sz="2000" b="1" dirty="0">
                <a:latin typeface="Times New Roman"/>
                <a:ea typeface="Times New Roman"/>
                <a:cs typeface="B Nazanin" pitchFamily="2" charset="-78"/>
              </a:rPr>
              <a:t>تعداد افراد تکلم‌کننده به آن </a:t>
            </a:r>
            <a:r>
              <a:rPr lang="fa-IR" sz="2000" b="1" dirty="0" smtClean="0">
                <a:latin typeface="Times New Roman"/>
                <a:ea typeface="Times New Roman"/>
                <a:cs typeface="B Nazanin" pitchFamily="2" charset="-78"/>
              </a:rPr>
              <a:t>زبان.</a:t>
            </a:r>
            <a:endParaRPr lang="en-US" sz="2000" b="1" dirty="0">
              <a:latin typeface="Times New Roman"/>
              <a:ea typeface="Times New Roman"/>
              <a:cs typeface="B Nazanin" pitchFamily="2" charset="-78"/>
            </a:endParaRPr>
          </a:p>
          <a:p>
            <a:pPr lvl="0" algn="justLow" rtl="1">
              <a:buFont typeface="Times New Roman"/>
              <a:buChar char="-"/>
              <a:tabLst>
                <a:tab pos="323850" algn="l"/>
              </a:tabLst>
            </a:pPr>
            <a:r>
              <a:rPr lang="fa-IR" sz="2000" b="1" dirty="0">
                <a:latin typeface="Times New Roman"/>
                <a:ea typeface="Times New Roman"/>
                <a:cs typeface="B Nazanin" pitchFamily="2" charset="-78"/>
              </a:rPr>
              <a:t>درصد جمعیت این افراد به کل </a:t>
            </a:r>
            <a:r>
              <a:rPr lang="fa-IR" sz="2000" b="1" dirty="0" smtClean="0">
                <a:latin typeface="Times New Roman"/>
                <a:ea typeface="Times New Roman"/>
                <a:cs typeface="B Nazanin" pitchFamily="2" charset="-78"/>
              </a:rPr>
              <a:t>جمعیت.</a:t>
            </a:r>
            <a:endParaRPr lang="en-US" sz="2000" b="1" dirty="0">
              <a:latin typeface="Times New Roman"/>
              <a:ea typeface="Times New Roman"/>
              <a:cs typeface="B Nazanin" pitchFamily="2" charset="-78"/>
            </a:endParaRPr>
          </a:p>
          <a:p>
            <a:pPr lvl="0" algn="justLow" rtl="1">
              <a:buFont typeface="Times New Roman"/>
              <a:buChar char="-"/>
              <a:tabLst>
                <a:tab pos="323850" algn="l"/>
              </a:tabLst>
            </a:pPr>
            <a:r>
              <a:rPr lang="fa-IR" sz="2400" b="1" dirty="0">
                <a:latin typeface="Times New Roman"/>
                <a:ea typeface="Times New Roman"/>
                <a:cs typeface="B Nazanin" pitchFamily="2" charset="-78"/>
              </a:rPr>
              <a:t>ریشه زبان </a:t>
            </a:r>
            <a:r>
              <a:rPr lang="fa-IR" sz="2400" b="1" dirty="0" smtClean="0">
                <a:latin typeface="Times New Roman"/>
                <a:ea typeface="Times New Roman"/>
                <a:cs typeface="B Nazanin" pitchFamily="2" charset="-78"/>
              </a:rPr>
              <a:t>رسمی: </a:t>
            </a:r>
          </a:p>
          <a:p>
            <a:pPr lvl="0" algn="justLow" rtl="1">
              <a:buFont typeface="Times New Roman"/>
              <a:buChar char="-"/>
              <a:tabLst>
                <a:tab pos="323850" algn="l"/>
              </a:tabLst>
            </a:pPr>
            <a:r>
              <a:rPr lang="fa-IR" sz="2400" b="1" dirty="0">
                <a:latin typeface="Times New Roman"/>
                <a:ea typeface="Times New Roman"/>
                <a:cs typeface="B Nazanin" pitchFamily="2" charset="-78"/>
              </a:rPr>
              <a:t>زبان هندواروپایی آغازین ← زبان هندوایرانی آغازین ← ایرانی  آغازین ←  پارسی باستان ← پارسی میانه ← فارسی نو کلاسیک ← فارسی نو معاصر</a:t>
            </a:r>
            <a:r>
              <a:rPr lang="fa-IR" sz="2400" b="1" dirty="0" smtClean="0">
                <a:latin typeface="Times New Roman"/>
                <a:ea typeface="Times New Roman"/>
                <a:cs typeface="B Nazanin" pitchFamily="2" charset="-78"/>
              </a:rPr>
              <a:t>.</a:t>
            </a:r>
            <a:endParaRPr lang="en-US" sz="2400" b="1" dirty="0">
              <a:latin typeface="Times New Roman"/>
              <a:ea typeface="Times New Roman"/>
              <a:cs typeface="B Nazanin" pitchFamily="2" charset="-78"/>
            </a:endParaRPr>
          </a:p>
          <a:p>
            <a:pPr lvl="0" algn="justLow" rtl="1">
              <a:buFont typeface="Times New Roman"/>
              <a:buChar char="-"/>
              <a:tabLst>
                <a:tab pos="323850" algn="l"/>
              </a:tabLst>
            </a:pPr>
            <a:r>
              <a:rPr lang="fa-IR" sz="2000" b="1" dirty="0" smtClean="0">
                <a:latin typeface="Times New Roman"/>
                <a:ea typeface="Times New Roman"/>
                <a:cs typeface="B Nazanin" pitchFamily="2" charset="-78"/>
              </a:rPr>
              <a:t>زبان‌ اقلیت‌ها: آذری، کردی، بلوچی، لری، سمنانی، سرخه‌ای و ...</a:t>
            </a:r>
            <a:endParaRPr lang="en-US" sz="2000" b="1" dirty="0">
              <a:latin typeface="Times New Roman"/>
              <a:ea typeface="Times New Roman"/>
              <a:cs typeface="B Nazanin" pitchFamily="2" charset="-78"/>
            </a:endParaRPr>
          </a:p>
          <a:p>
            <a:pPr lvl="0" algn="justLow" rtl="1">
              <a:buFont typeface="Times New Roman"/>
              <a:buChar char="-"/>
              <a:tabLst>
                <a:tab pos="323850" algn="l"/>
              </a:tabLst>
            </a:pPr>
            <a:r>
              <a:rPr lang="fa-IR" sz="2000" b="1" dirty="0">
                <a:latin typeface="Times New Roman"/>
                <a:ea typeface="Times New Roman"/>
                <a:cs typeface="B Nazanin" pitchFamily="2" charset="-78"/>
              </a:rPr>
              <a:t>تعداد افراد تکلم‌کننده به زبان </a:t>
            </a:r>
            <a:r>
              <a:rPr lang="fa-IR" sz="2000" b="1" dirty="0" smtClean="0">
                <a:latin typeface="Times New Roman"/>
                <a:ea typeface="Times New Roman"/>
                <a:cs typeface="B Nazanin" pitchFamily="2" charset="-78"/>
              </a:rPr>
              <a:t>اقلیت </a:t>
            </a:r>
            <a:r>
              <a:rPr lang="fa-IR" sz="2000" b="1" dirty="0" smtClean="0">
                <a:latin typeface="Times New Roman"/>
                <a:ea typeface="Times New Roman"/>
                <a:cs typeface="B Nazanin" pitchFamily="2" charset="-78"/>
              </a:rPr>
              <a:t>(؟).</a:t>
            </a:r>
            <a:endParaRPr lang="en-US" sz="2000" b="1" dirty="0">
              <a:latin typeface="Times New Roman"/>
              <a:ea typeface="Times New Roman"/>
              <a:cs typeface="B Nazanin" pitchFamily="2" charset="-78"/>
            </a:endParaRPr>
          </a:p>
          <a:p>
            <a:pPr lvl="0" algn="justLow" rtl="1">
              <a:buFont typeface="Times New Roman"/>
              <a:buChar char="-"/>
              <a:tabLst>
                <a:tab pos="323850" algn="l"/>
              </a:tabLst>
            </a:pPr>
            <a:r>
              <a:rPr lang="fa-IR" sz="1800" b="1" dirty="0" smtClean="0">
                <a:latin typeface="Times New Roman"/>
                <a:ea typeface="Times New Roman"/>
                <a:cs typeface="B Nazanin" pitchFamily="2" charset="-78"/>
              </a:rPr>
              <a:t>میزان </a:t>
            </a:r>
            <a:r>
              <a:rPr lang="fa-IR" sz="1800" b="1" dirty="0">
                <a:latin typeface="Times New Roman"/>
                <a:ea typeface="Times New Roman"/>
                <a:cs typeface="B Nazanin" pitchFamily="2" charset="-78"/>
              </a:rPr>
              <a:t>اهمیت زبان‌های بومی و </a:t>
            </a:r>
            <a:r>
              <a:rPr lang="fa-IR" sz="1800" b="1" dirty="0" smtClean="0">
                <a:latin typeface="Times New Roman"/>
                <a:ea typeface="Times New Roman"/>
                <a:cs typeface="B Nazanin" pitchFamily="2" charset="-78"/>
              </a:rPr>
              <a:t>محلی: </a:t>
            </a:r>
            <a:r>
              <a:rPr lang="fa-IR" sz="1800" b="1" dirty="0" smtClean="0">
                <a:solidFill>
                  <a:srgbClr val="FF0000"/>
                </a:solidFill>
                <a:latin typeface="Times New Roman"/>
                <a:ea typeface="Times New Roman"/>
                <a:cs typeface="B Nazanin" pitchFamily="2" charset="-78"/>
              </a:rPr>
              <a:t>قدمت، تعداد زبانوران، آثار نوشتاری</a:t>
            </a:r>
            <a:endParaRPr lang="en-US" sz="1800" b="1" dirty="0">
              <a:solidFill>
                <a:srgbClr val="FF0000"/>
              </a:solidFill>
              <a:latin typeface="Times New Roman"/>
              <a:ea typeface="Times New Roman"/>
              <a:cs typeface="B Nazanin" pitchFamily="2" charset="-78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49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cs typeface="B Nazanin" pitchFamily="2" charset="-78"/>
              </a:rPr>
              <a:t>فهرست زبان‌ها</a:t>
            </a:r>
            <a:endParaRPr lang="en-US" b="1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100628"/>
            <a:ext cx="7848600" cy="4690572"/>
          </a:xfrm>
        </p:spPr>
        <p:txBody>
          <a:bodyPr>
            <a:noAutofit/>
          </a:bodyPr>
          <a:lstStyle/>
          <a:p>
            <a:pPr algn="just" rtl="1"/>
            <a:r>
              <a:rPr lang="fa-IR" sz="2400" dirty="0" smtClean="0">
                <a:cs typeface="B Nazanin" pitchFamily="2" charset="-78"/>
              </a:rPr>
              <a:t>تهیۀ فهرست زبان‌ها و گویشهای رایج در هر یک از مناطق جغرافیایی، نظیر روستا، دهستان و شهر با امکانات و داده‌های ناقص فعلی امری ناممکن و رویایی است.</a:t>
            </a:r>
          </a:p>
          <a:p>
            <a:pPr algn="just" rtl="1"/>
            <a:r>
              <a:rPr lang="fa-IR" sz="2400" dirty="0" smtClean="0">
                <a:cs typeface="B Nazanin" pitchFamily="2" charset="-78"/>
              </a:rPr>
              <a:t>اما می‌توان با مراجعه به منابع (چاپی و آنلاین) و تحقیقات </a:t>
            </a:r>
            <a:r>
              <a:rPr lang="fa-IR" sz="2400" dirty="0" smtClean="0">
                <a:cs typeface="B Nazanin" pitchFamily="2" charset="-78"/>
              </a:rPr>
              <a:t>میدانی، </a:t>
            </a:r>
            <a:r>
              <a:rPr lang="fa-IR" sz="2400" dirty="0" smtClean="0">
                <a:cs typeface="B Nazanin" pitchFamily="2" charset="-78"/>
              </a:rPr>
              <a:t>اطلاعاتی تقریبی دربارۀ زبان اصلی رایج در هر شهرستان به‌دست آورد. فلذا در راهنمای توپونیمی ایران: </a:t>
            </a:r>
          </a:p>
          <a:p>
            <a:pPr algn="just" rtl="1">
              <a:buAutoNum type="arabicPeriod"/>
            </a:pPr>
            <a:r>
              <a:rPr lang="fa-IR" sz="2400" dirty="0" smtClean="0">
                <a:cs typeface="B Nazanin" pitchFamily="2" charset="-78"/>
              </a:rPr>
              <a:t>فهرستی کامل از شهرستان‌های ایران به همراه جمعیت و زبان غالب و رایج ارائه می‌شود.</a:t>
            </a:r>
          </a:p>
          <a:p>
            <a:pPr algn="just" rtl="1">
              <a:buAutoNum type="arabicPeriod"/>
            </a:pPr>
            <a:r>
              <a:rPr lang="fa-IR" sz="2400" dirty="0" smtClean="0">
                <a:cs typeface="B Nazanin" pitchFamily="2" charset="-78"/>
              </a:rPr>
              <a:t>با استفاده از </a:t>
            </a:r>
            <a:r>
              <a:rPr lang="fa-IR" sz="2400" dirty="0" smtClean="0">
                <a:solidFill>
                  <a:srgbClr val="FF0000"/>
                </a:solidFill>
                <a:cs typeface="B Nazanin" pitchFamily="2" charset="-78"/>
              </a:rPr>
              <a:t>روش‌های آماری و گویش‌سنجی نوین</a:t>
            </a:r>
            <a:r>
              <a:rPr lang="fa-IR" sz="2400" dirty="0" smtClean="0">
                <a:cs typeface="B Nazanin" pitchFamily="2" charset="-78"/>
              </a:rPr>
              <a:t>، زبان‌های اصلی و غالب هر استان مشخص خواهد شد.</a:t>
            </a:r>
          </a:p>
          <a:p>
            <a:pPr marL="0" indent="0" algn="just" rtl="1"/>
            <a:r>
              <a:rPr lang="fa-IR" sz="2400" dirty="0" smtClean="0">
                <a:cs typeface="B Nazanin" pitchFamily="2" charset="-78"/>
              </a:rPr>
              <a:t>با استفاده از این داده‌ها می‌توان نقشۀ اجمالی </a:t>
            </a:r>
            <a:r>
              <a:rPr lang="fa-IR" sz="2400" dirty="0" smtClean="0">
                <a:cs typeface="B Nazanin" pitchFamily="2" charset="-78"/>
              </a:rPr>
              <a:t>زبان‌های </a:t>
            </a:r>
            <a:r>
              <a:rPr lang="fa-IR" sz="2400" dirty="0" smtClean="0">
                <a:cs typeface="B Nazanin" pitchFamily="2" charset="-78"/>
              </a:rPr>
              <a:t>ایران را تدوین کرد</a:t>
            </a:r>
            <a:r>
              <a:rPr lang="fa-IR" sz="2400" dirty="0" smtClean="0"/>
              <a:t>.</a:t>
            </a:r>
          </a:p>
          <a:p>
            <a:pPr algn="just" rtl="1"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399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/>
              <a:t>	</a:t>
            </a:r>
            <a:r>
              <a:rPr lang="fa-IR" dirty="0" smtClean="0"/>
              <a:t> </a:t>
            </a:r>
            <a:r>
              <a:rPr lang="fa-IR" sz="4400" dirty="0" smtClean="0">
                <a:cs typeface="B Nazanin" pitchFamily="2" charset="-78"/>
              </a:rPr>
              <a:t>الفبا </a:t>
            </a:r>
            <a:r>
              <a:rPr lang="fa-IR" sz="4400" dirty="0">
                <a:cs typeface="B Nazanin" pitchFamily="2" charset="-78"/>
              </a:rPr>
              <a:t>و </a:t>
            </a:r>
            <a:r>
              <a:rPr lang="fa-IR" sz="4400" dirty="0" smtClean="0">
                <a:cs typeface="B Nazanin" pitchFamily="2" charset="-78"/>
              </a:rPr>
              <a:t>آوانگاری فارسی معیار</a:t>
            </a:r>
            <a:endParaRPr lang="en-US" sz="4400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 rtl="1">
              <a:buAutoNum type="arabicPeriod"/>
            </a:pPr>
            <a:r>
              <a:rPr lang="fa-IR" dirty="0" smtClean="0">
                <a:cs typeface="B Nazanin" pitchFamily="2" charset="-78"/>
              </a:rPr>
              <a:t>الفبا، رسم‌الخط و قواعد املایی مورد </a:t>
            </a:r>
            <a:r>
              <a:rPr lang="fa-IR" dirty="0" smtClean="0">
                <a:cs typeface="B Nazanin" pitchFamily="2" charset="-78"/>
              </a:rPr>
              <a:t>استفاده در راهنمای توپونیمی </a:t>
            </a:r>
            <a:r>
              <a:rPr lang="fa-IR" dirty="0" smtClean="0">
                <a:cs typeface="B Nazanin" pitchFamily="2" charset="-78"/>
              </a:rPr>
              <a:t>طبق دستور خط مصوب فرهنگستان زبان فارسی خواهد </a:t>
            </a:r>
            <a:r>
              <a:rPr lang="fa-IR" dirty="0" smtClean="0">
                <a:cs typeface="B Nazanin" pitchFamily="2" charset="-78"/>
              </a:rPr>
              <a:t>بود؛ مختصری </a:t>
            </a:r>
            <a:r>
              <a:rPr lang="fa-IR" dirty="0" smtClean="0">
                <a:cs typeface="B Nazanin" pitchFamily="2" charset="-78"/>
              </a:rPr>
              <a:t>از دستور خط همراه با نکات مهم  و کاربردی آن در راهنمای توپونیمی ارائه می‌شود.</a:t>
            </a:r>
          </a:p>
          <a:p>
            <a:pPr algn="just" rtl="1">
              <a:buAutoNum type="arabicPeriod"/>
            </a:pPr>
            <a:r>
              <a:rPr lang="fa-IR" sz="3600" dirty="0" smtClean="0">
                <a:cs typeface="B Nazanin" pitchFamily="2" charset="-78"/>
              </a:rPr>
              <a:t>برای آوانگاری جای‌نام‌های فارسی </a:t>
            </a:r>
            <a:r>
              <a:rPr lang="fa-IR" sz="3600" dirty="0" smtClean="0">
                <a:cs typeface="B Nazanin" pitchFamily="2" charset="-78"/>
              </a:rPr>
              <a:t>معیار، </a:t>
            </a:r>
            <a:r>
              <a:rPr lang="fa-IR" sz="3600" dirty="0" smtClean="0">
                <a:cs typeface="B Nazanin" pitchFamily="2" charset="-78"/>
              </a:rPr>
              <a:t>نظام </a:t>
            </a:r>
            <a:r>
              <a:rPr lang="en-US" sz="3600" dirty="0" smtClean="0">
                <a:cs typeface="B Nazanin" pitchFamily="2" charset="-78"/>
              </a:rPr>
              <a:t>APA</a:t>
            </a:r>
            <a:r>
              <a:rPr lang="fa-IR" sz="3600" dirty="0" smtClean="0">
                <a:cs typeface="B Nazanin" pitchFamily="2" charset="-78"/>
              </a:rPr>
              <a:t> پیشنهاد می‌شود؛ برای آوانگاری دقیق نام‌های جغرافیایی لازم است که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مقدماتی دربارۀ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آواشناسی در </a:t>
            </a:r>
            <a:r>
              <a:rPr lang="fa-IR" sz="3600" dirty="0" smtClean="0">
                <a:solidFill>
                  <a:srgbClr val="FF0000"/>
                </a:solidFill>
                <a:cs typeface="B Nazanin" pitchFamily="2" charset="-78"/>
              </a:rPr>
              <a:t>راهنمای توپونیمی ارائه شود</a:t>
            </a:r>
            <a:r>
              <a:rPr lang="fa-IR" sz="2800" dirty="0" smtClean="0">
                <a:cs typeface="B Nazanin" pitchFamily="2" charset="-78"/>
              </a:rPr>
              <a:t>.</a:t>
            </a:r>
            <a:endParaRPr lang="en-US" sz="28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40971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61" y="1766655"/>
            <a:ext cx="8964277" cy="332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08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600" dirty="0" smtClean="0">
                <a:cs typeface="B Nazanin" pitchFamily="2" charset="-78"/>
              </a:rPr>
              <a:t>مقدمات </a:t>
            </a:r>
            <a:r>
              <a:rPr lang="fa-IR" sz="3600" dirty="0" smtClean="0">
                <a:cs typeface="B Nazanin" pitchFamily="2" charset="-78"/>
              </a:rPr>
              <a:t>آوشناسی</a:t>
            </a:r>
            <a:endParaRPr lang="en-US" sz="3600" dirty="0">
              <a:cs typeface="B Nazanin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100628"/>
            <a:ext cx="7048500" cy="4995372"/>
          </a:xfrm>
        </p:spPr>
        <p:txBody>
          <a:bodyPr>
            <a:normAutofit fontScale="25000" lnSpcReduction="20000"/>
          </a:bodyPr>
          <a:lstStyle/>
          <a:p>
            <a:pPr algn="just" rtl="1"/>
            <a:r>
              <a:rPr lang="fa-IR" sz="9600" dirty="0" smtClean="0">
                <a:cs typeface="B Nazanin" pitchFamily="2" charset="-78"/>
              </a:rPr>
              <a:t>مقدمات </a:t>
            </a:r>
            <a:r>
              <a:rPr lang="fa-IR" sz="9600" dirty="0" smtClean="0">
                <a:cs typeface="B Nazanin" pitchFamily="2" charset="-78"/>
              </a:rPr>
              <a:t>آواشناسی </a:t>
            </a:r>
            <a:r>
              <a:rPr lang="fa-IR" sz="9600" dirty="0" smtClean="0">
                <a:cs typeface="B Nazanin" pitchFamily="2" charset="-78"/>
              </a:rPr>
              <a:t>در راهنمای توپونیمی شامل موارد ذیل است: </a:t>
            </a: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9600" dirty="0">
                <a:latin typeface="Calibri"/>
                <a:ea typeface="Calibri"/>
                <a:cs typeface="B Nazanin" pitchFamily="2" charset="-78"/>
              </a:rPr>
              <a:t>الف) آواشناسی چیست.</a:t>
            </a:r>
            <a:endParaRPr lang="en-US" sz="9600" dirty="0">
              <a:latin typeface="Calibri"/>
              <a:ea typeface="Calibri"/>
              <a:cs typeface="B Nazanin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9600" dirty="0">
                <a:latin typeface="Calibri"/>
                <a:ea typeface="Calibri"/>
                <a:cs typeface="B Nazanin" pitchFamily="2" charset="-78"/>
              </a:rPr>
              <a:t>ب) آوا و خط و مشکلات خط فارسی.</a:t>
            </a:r>
            <a:endParaRPr lang="en-US" sz="9600" dirty="0">
              <a:latin typeface="Calibri"/>
              <a:ea typeface="Calibri"/>
              <a:cs typeface="B Nazanin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9600" dirty="0">
                <a:latin typeface="Calibri"/>
                <a:ea typeface="Calibri"/>
                <a:cs typeface="B Nazanin" pitchFamily="2" charset="-78"/>
              </a:rPr>
              <a:t>ج) آوا، واج و واج‌گونه.</a:t>
            </a:r>
            <a:endParaRPr lang="en-US" sz="9600" dirty="0">
              <a:latin typeface="Calibri"/>
              <a:ea typeface="Calibri"/>
              <a:cs typeface="B Nazanin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9600" dirty="0">
                <a:latin typeface="Calibri"/>
                <a:ea typeface="Calibri"/>
                <a:cs typeface="B Nazanin" pitchFamily="2" charset="-78"/>
              </a:rPr>
              <a:t>د) اندام‌های تولید گفتار.</a:t>
            </a:r>
            <a:endParaRPr lang="en-US" sz="9600" dirty="0">
              <a:latin typeface="Calibri"/>
              <a:ea typeface="Calibri"/>
              <a:cs typeface="B Nazanin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9600" dirty="0">
                <a:latin typeface="Calibri"/>
                <a:ea typeface="Calibri"/>
                <a:cs typeface="B Nazanin" pitchFamily="2" charset="-78"/>
              </a:rPr>
              <a:t>ه) طبقه‌بندی و توصیف دقیق همخوان‌های رایج در </a:t>
            </a:r>
            <a:r>
              <a:rPr lang="fa-IR" sz="9600" dirty="0" smtClean="0">
                <a:latin typeface="Calibri"/>
                <a:ea typeface="Calibri"/>
                <a:cs typeface="B Nazanin" pitchFamily="2" charset="-78"/>
              </a:rPr>
              <a:t>زبان‌های ایرانی(جایگاه‌های </a:t>
            </a:r>
            <a:r>
              <a:rPr lang="fa-IR" sz="9600" dirty="0">
                <a:latin typeface="Calibri"/>
                <a:ea typeface="Calibri"/>
                <a:cs typeface="B Nazanin" pitchFamily="2" charset="-78"/>
              </a:rPr>
              <a:t>تولید و شیوه‌های تولید همخوانی).</a:t>
            </a:r>
            <a:endParaRPr lang="en-US" sz="9600" dirty="0">
              <a:latin typeface="Calibri"/>
              <a:ea typeface="Calibri"/>
              <a:cs typeface="B Nazanin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9600" dirty="0">
                <a:latin typeface="Calibri"/>
                <a:ea typeface="Calibri"/>
                <a:cs typeface="B Nazanin" pitchFamily="2" charset="-78"/>
              </a:rPr>
              <a:t>و) طبقه‌بندی و توصیف دقیق واکه‌های ساده و مرکب متداول در </a:t>
            </a:r>
            <a:r>
              <a:rPr lang="fa-IR" sz="9600" dirty="0" smtClean="0">
                <a:latin typeface="Calibri"/>
                <a:ea typeface="Calibri"/>
                <a:cs typeface="B Nazanin" pitchFamily="2" charset="-78"/>
              </a:rPr>
              <a:t>زبان‌های ایرانی (</a:t>
            </a:r>
            <a:r>
              <a:rPr lang="fa-IR" sz="9600" dirty="0">
                <a:latin typeface="Calibri"/>
                <a:ea typeface="Calibri"/>
                <a:cs typeface="B Nazanin" pitchFamily="2" charset="-78"/>
              </a:rPr>
              <a:t>ارتفاع و جایگاه زبان در تولید واکه‌ها).</a:t>
            </a:r>
            <a:endParaRPr lang="en-US" sz="9600" dirty="0">
              <a:latin typeface="Calibri"/>
              <a:ea typeface="Calibri"/>
              <a:cs typeface="B Nazanin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9600" dirty="0">
                <a:latin typeface="Calibri"/>
                <a:ea typeface="Calibri"/>
                <a:cs typeface="B Nazanin" pitchFamily="2" charset="-78"/>
              </a:rPr>
              <a:t>ز) هجاهای رایج در </a:t>
            </a:r>
            <a:r>
              <a:rPr lang="fa-IR" sz="9600" dirty="0" smtClean="0">
                <a:latin typeface="Calibri"/>
                <a:ea typeface="Calibri"/>
                <a:cs typeface="B Nazanin" pitchFamily="2" charset="-78"/>
              </a:rPr>
              <a:t>زبان‌های ایرانی.</a:t>
            </a:r>
            <a:endParaRPr lang="en-US" sz="9600" dirty="0">
              <a:latin typeface="Calibri"/>
              <a:ea typeface="Calibri"/>
              <a:cs typeface="B Nazanin" pitchFamily="2" charset="-78"/>
            </a:endParaRPr>
          </a:p>
          <a:p>
            <a:pPr algn="just" rtl="1">
              <a:lnSpc>
                <a:spcPct val="107000"/>
              </a:lnSpc>
              <a:spcAft>
                <a:spcPts val="800"/>
              </a:spcAft>
            </a:pPr>
            <a:r>
              <a:rPr lang="fa-IR" sz="9600" dirty="0">
                <a:latin typeface="Calibri"/>
                <a:ea typeface="Calibri"/>
                <a:cs typeface="B Nazanin" pitchFamily="2" charset="-78"/>
              </a:rPr>
              <a:t>ح) عناصر زبرزنجیری (کشش، مکث و تکیه).</a:t>
            </a:r>
            <a:endParaRPr lang="en-US" sz="9600" dirty="0">
              <a:latin typeface="Calibri"/>
              <a:ea typeface="Calibri"/>
              <a:cs typeface="B Nazanin" pitchFamily="2" charset="-78"/>
            </a:endParaRPr>
          </a:p>
          <a:p>
            <a:pPr algn="just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879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sz="3600" dirty="0">
                <a:solidFill>
                  <a:srgbClr val="000000"/>
                </a:solidFill>
                <a:cs typeface="B Nazanin" pitchFamily="2" charset="-78"/>
              </a:rPr>
              <a:t>مقدمات </a:t>
            </a:r>
            <a:r>
              <a:rPr lang="fa-IR" sz="3600" dirty="0" smtClean="0">
                <a:solidFill>
                  <a:srgbClr val="000000"/>
                </a:solidFill>
                <a:cs typeface="B Nazanin" pitchFamily="2" charset="-78"/>
              </a:rPr>
              <a:t>آوشناسی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3600" dirty="0">
                <a:latin typeface="Calibri"/>
                <a:ea typeface="Calibri"/>
                <a:cs typeface="B Nazanin" pitchFamily="2" charset="-78"/>
              </a:rPr>
              <a:t>در </a:t>
            </a:r>
            <a:r>
              <a:rPr lang="fa-IR" sz="3600" dirty="0" smtClean="0">
                <a:latin typeface="Calibri"/>
                <a:ea typeface="Calibri"/>
                <a:cs typeface="B Nazanin" pitchFamily="2" charset="-78"/>
              </a:rPr>
              <a:t>این بخش ویژگی‌های </a:t>
            </a:r>
            <a:r>
              <a:rPr lang="fa-IR" sz="3600" dirty="0">
                <a:latin typeface="Calibri"/>
                <a:ea typeface="Calibri"/>
                <a:cs typeface="B Nazanin" pitchFamily="2" charset="-78"/>
              </a:rPr>
              <a:t>تولیدی همخوان‌ها و کیفیت واکه‌ها به‌دقت و به نحو کامل توصیف خواهد شد، همچنین برای هر یک از این آواها مثال‌هایی ارائه می‌گردد. مخاطبان با مطالعۀ این </a:t>
            </a:r>
            <a:r>
              <a:rPr lang="fa-IR" sz="3600" dirty="0" smtClean="0">
                <a:latin typeface="Calibri"/>
                <a:ea typeface="Calibri"/>
                <a:cs typeface="B Nazanin" pitchFamily="2" charset="-78"/>
              </a:rPr>
              <a:t>فصل، </a:t>
            </a:r>
            <a:r>
              <a:rPr lang="fa-IR" sz="3600" dirty="0">
                <a:latin typeface="Calibri"/>
                <a:ea typeface="Calibri"/>
                <a:cs typeface="B Nazanin" pitchFamily="2" charset="-78"/>
              </a:rPr>
              <a:t>دانش، مهارت و تسلط لازم برای آوانگاری همۀ نام‌های جغرافیایی رایج در زبان‌ها و گویش‌های ایرانی را به‌شیوۀ اجتهادی کسب خواهند کرد</a:t>
            </a:r>
            <a:r>
              <a:rPr lang="fa-IR" sz="3200" dirty="0">
                <a:latin typeface="Calibri"/>
                <a:ea typeface="Calibri"/>
                <a:cs typeface="B Nazanin" pitchFamily="2" charset="-78"/>
              </a:rPr>
              <a:t>.</a:t>
            </a:r>
            <a:endParaRPr lang="en-US" sz="3200" dirty="0"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4945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213</TotalTime>
  <Words>721</Words>
  <Application>Microsoft Office PowerPoint</Application>
  <PresentationFormat>On-screen Show (4:3)</PresentationFormat>
  <Paragraphs>78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Solstice</vt:lpstr>
      <vt:lpstr>PowerPoint Presentation</vt:lpstr>
      <vt:lpstr>کلیات راهنمای توپونیمی</vt:lpstr>
      <vt:lpstr>PowerPoint Presentation</vt:lpstr>
      <vt:lpstr>زبان­ها </vt:lpstr>
      <vt:lpstr>فهرست زبان‌ها</vt:lpstr>
      <vt:lpstr>  الفبا و آوانگاری فارسی معیار</vt:lpstr>
      <vt:lpstr>PowerPoint Presentation</vt:lpstr>
      <vt:lpstr>مقدمات آوشناسی</vt:lpstr>
      <vt:lpstr>مقدمات آوشناسی</vt:lpstr>
      <vt:lpstr>آوانویسی جای‌نام‌های رایج در زبان‌های و گویش‌های اقلیت‌ها</vt:lpstr>
      <vt:lpstr>PowerPoint Presentation</vt:lpstr>
      <vt:lpstr>PowerPoint Presentation</vt:lpstr>
      <vt:lpstr>PowerPoint Presentation</vt:lpstr>
      <vt:lpstr>PowerPoint Presentation</vt:lpstr>
      <vt:lpstr>ویژگی‌های دستوری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مرحلۀ دوم طرح</vt:lpstr>
      <vt:lpstr>پراکندگی گویش­های اصلی و ویژگی‌های آن‌ها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sahebi</dc:creator>
  <cp:lastModifiedBy>sahebi</cp:lastModifiedBy>
  <cp:revision>28</cp:revision>
  <dcterms:created xsi:type="dcterms:W3CDTF">2006-08-16T00:00:00Z</dcterms:created>
  <dcterms:modified xsi:type="dcterms:W3CDTF">2023-06-12T20:08:34Z</dcterms:modified>
</cp:coreProperties>
</file>